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62" r:id="rId8"/>
    <p:sldId id="299" r:id="rId9"/>
    <p:sldId id="300" r:id="rId10"/>
    <p:sldId id="301" r:id="rId11"/>
    <p:sldId id="302" r:id="rId12"/>
    <p:sldId id="304" r:id="rId13"/>
    <p:sldId id="305" r:id="rId14"/>
    <p:sldId id="263" r:id="rId15"/>
    <p:sldId id="265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F17DEF0-3D60-459C-9080-CA85B677D039}">
  <a:tblStyle styleId="{8F17DEF0-3D60-459C-9080-CA85B677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812" y="-1524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977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33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52200" y="-778776"/>
            <a:ext cx="9408753" cy="60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860026" y="178130"/>
            <a:ext cx="7584300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учета представительских расходов с разнесением по видам </a:t>
            </a:r>
            <a:r>
              <a:rPr lang="ru-RU" sz="40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мероприятий</a:t>
            </a:r>
          </a:p>
          <a:p>
            <a:pPr lvl="0">
              <a:lnSpc>
                <a:spcPct val="90000"/>
              </a:lnSpc>
            </a:pP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196" y="-404687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3802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308" y="3796589"/>
            <a:ext cx="969976" cy="90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Разработан прототип формы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05" y="1021278"/>
            <a:ext cx="535043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Реализована доработка конфигурации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8" y="997528"/>
            <a:ext cx="6287638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pPr algn="ctr"/>
            <a:r>
              <a:rPr lang="ru-RU" sz="2000" dirty="0" smtClean="0"/>
              <a:t>Встроена подсистема </a:t>
            </a:r>
            <a:r>
              <a:rPr lang="ru-RU" sz="2000" dirty="0"/>
              <a:t>«Оценка производительности» из БСП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2" y="1018439"/>
            <a:ext cx="6457235" cy="3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71148454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{8F17DEF0-3D60-459C-9080-CA85B677D039}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реализован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соответствии с темой.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Цель проекта достигнута.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Объема знаний, полученного на курсе, достаточно для выполнения обязанностей архитектора 1С.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42"/>
          <p:cNvSpPr txBox="1"/>
          <p:nvPr/>
        </p:nvSpPr>
        <p:spPr>
          <a:xfrm>
            <a:off x="4038196" y="5641487"/>
            <a:ext cx="4705406" cy="17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Сколько времени занял проект?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100" dirty="0">
                <a:solidFill>
                  <a:schemeClr val="dk1"/>
                </a:solidFill>
              </a:rPr>
              <a:t>1 = я не научился ничему новому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100" dirty="0">
                <a:solidFill>
                  <a:schemeClr val="dk1"/>
                </a:solidFill>
              </a:rPr>
              <a:t>10 = очень полезно, я получил новый опыт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Остались ли у вас вопросы по проекту?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5"/>
            <a:ext cx="8520600" cy="725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 smtClean="0"/>
              <a:t>Проектант: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6" y="1734025"/>
            <a:ext cx="1739025" cy="231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Сурин Андрей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5350456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Назначение проекта</a:t>
            </a: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5350457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2651676"/>
            <a:ext cx="5350458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текущей ситуации и необходимости разработки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5350456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Краткое описание решения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 rot="10800000" flipV="1">
            <a:off x="1138125" y="1679402"/>
            <a:ext cx="1" cy="580190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/>
          <p:nvPr/>
        </p:nvCxnSpPr>
        <p:spPr>
          <a:xfrm rot="10800000" flipV="1">
            <a:off x="1126249" y="2259592"/>
            <a:ext cx="12700" cy="58018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 rot="10800000" flipH="1" flipV="1">
            <a:off x="1138123" y="2839775"/>
            <a:ext cx="1" cy="594549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endCxn id="180" idx="1"/>
          </p:cNvCxnSpPr>
          <p:nvPr/>
        </p:nvCxnSpPr>
        <p:spPr>
          <a:xfrm rot="16200000" flipH="1">
            <a:off x="735263" y="4187506"/>
            <a:ext cx="546371" cy="235599"/>
          </a:xfrm>
          <a:prstGeom prst="bentConnector2">
            <a:avLst/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26248" y="4390392"/>
            <a:ext cx="5350445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80;p38"/>
          <p:cNvSpPr/>
          <p:nvPr/>
        </p:nvSpPr>
        <p:spPr>
          <a:xfrm>
            <a:off x="1138949" y="3818307"/>
            <a:ext cx="533774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Этапы реализации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" name="Google Shape;178;p38"/>
          <p:cNvCxnSpPr/>
          <p:nvPr/>
        </p:nvCxnSpPr>
        <p:spPr>
          <a:xfrm rot="10800000" flipH="1" flipV="1">
            <a:off x="1126247" y="3437572"/>
            <a:ext cx="1" cy="594549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2"/>
            <a:ext cx="7786143" cy="76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Roboto"/>
                <a:ea typeface="Roboto"/>
                <a:cs typeface="Roboto"/>
                <a:sym typeface="Roboto"/>
              </a:rPr>
              <a:t>Назначение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929080917"/>
              </p:ext>
            </p:extLst>
          </p:nvPr>
        </p:nvGraphicFramePr>
        <p:xfrm>
          <a:off x="637946" y="1240954"/>
          <a:ext cx="7906208" cy="3631415"/>
        </p:xfrm>
        <a:graphic>
          <a:graphicData uri="http://schemas.openxmlformats.org/drawingml/2006/table">
            <a:tbl>
              <a:tblPr>
                <a:noFill/>
                <a:tableStyleId>{8F17DEF0-3D60-459C-9080-CA85B677D039}</a:tableStyleId>
              </a:tblPr>
              <a:tblGrid>
                <a:gridCol w="534535"/>
                <a:gridCol w="7371673"/>
              </a:tblGrid>
              <a:tr h="14144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Проект посвящён разработке прикладного решения на платформе 1С:Предприятие для автоматизации учёта представительских расходов с возможностью разнесения по видам мероприятий.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Решение предназначено для использования в рамках управляемого приложения и реализуется в виде отдельной конфигурации.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00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9" y="1716842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30" y="2616612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Цель проекта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dirty="0"/>
          </a:p>
        </p:txBody>
      </p:sp>
      <p:sp>
        <p:nvSpPr>
          <p:cNvPr id="10" name="Google Shape;440;p62"/>
          <p:cNvSpPr/>
          <p:nvPr/>
        </p:nvSpPr>
        <p:spPr>
          <a:xfrm>
            <a:off x="934300" y="1522725"/>
            <a:ext cx="7624484" cy="2105614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41;p62"/>
          <p:cNvSpPr txBox="1"/>
          <p:nvPr/>
        </p:nvSpPr>
        <p:spPr>
          <a:xfrm>
            <a:off x="1040224" y="1993025"/>
            <a:ext cx="746003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Целью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проекта является создание прикладного функционала, позволяющего регистрировать, классифицировать и анализировать представительские расходы в разрезе мероприятий, с возможностью формирования управленческой отчетности.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Описание текущей ситуации и необходимости разработки</a:t>
            </a:r>
            <a:br>
              <a:rPr lang="ru-RU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dirty="0"/>
          </a:p>
        </p:txBody>
      </p:sp>
      <p:sp>
        <p:nvSpPr>
          <p:cNvPr id="8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41;p62"/>
          <p:cNvSpPr txBox="1"/>
          <p:nvPr/>
        </p:nvSpPr>
        <p:spPr>
          <a:xfrm>
            <a:off x="1040225" y="1993025"/>
            <a:ext cx="34146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 smtClean="0">
                <a:latin typeface="Roboto"/>
                <a:ea typeface="Roboto"/>
                <a:cs typeface="Roboto"/>
                <a:sym typeface="Roboto"/>
              </a:rPr>
              <a:t>Во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многих организациях представительские расходы учитываются в свободной форме, что усложняет их контроль и анализ. Отсутствие систематизированного подхода к учёту расходов, связанных с мероприятиями, препятствует обоснованному планированию и оптимизации затрат.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42;p62"/>
          <p:cNvSpPr txBox="1"/>
          <p:nvPr/>
        </p:nvSpPr>
        <p:spPr>
          <a:xfrm>
            <a:off x="5005100" y="2000675"/>
            <a:ext cx="320460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Разработка предлагаемого функционала позволит структурировать информацию о представительских расходах, увеличить прозрачность финансовых потоков, а также повысить управляемость и обоснованность затрат на мероприятия.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3;p62"/>
          <p:cNvSpPr txBox="1"/>
          <p:nvPr/>
        </p:nvSpPr>
        <p:spPr>
          <a:xfrm>
            <a:off x="1040224" y="1637850"/>
            <a:ext cx="3027027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Текущая ситуация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4;p62"/>
          <p:cNvSpPr txBox="1"/>
          <p:nvPr/>
        </p:nvSpPr>
        <p:spPr>
          <a:xfrm>
            <a:off x="5005100" y="1637850"/>
            <a:ext cx="280753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Обоснование</a:t>
            </a:r>
            <a:endParaRPr sz="1700" b="1" dirty="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93404"/>
          </a:xfrm>
        </p:spPr>
        <p:txBody>
          <a:bodyPr/>
          <a:lstStyle/>
          <a:p>
            <a:r>
              <a:rPr lang="ru-RU" dirty="0" smtClean="0"/>
              <a:t>Краткое описание решения</a:t>
            </a:r>
            <a:endParaRPr lang="ru-RU" dirty="0"/>
          </a:p>
        </p:txBody>
      </p:sp>
      <p:sp>
        <p:nvSpPr>
          <p:cNvPr id="4" name="Google Shape;440;p62"/>
          <p:cNvSpPr/>
          <p:nvPr/>
        </p:nvSpPr>
        <p:spPr>
          <a:xfrm>
            <a:off x="934300" y="1118227"/>
            <a:ext cx="7624484" cy="3629338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441;p62"/>
          <p:cNvSpPr txBox="1"/>
          <p:nvPr/>
        </p:nvSpPr>
        <p:spPr>
          <a:xfrm>
            <a:off x="1098747" y="1528222"/>
            <a:ext cx="7460037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          В рамках проекта будет разработана конфигурация, включающая необходимые справочники, документы, регистры и отчеты. Пользовательский интерфейс будет реализован в стиле управляемого приложения. Все данные будут храниться централизованно в пределах конфигурации</a:t>
            </a: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</a:pPr>
            <a:endParaRPr lang="ru-RU" sz="1200" dirty="0" smtClean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          Задачи разработки:</a:t>
            </a:r>
          </a:p>
          <a:p>
            <a:pPr lvl="0">
              <a:lnSpc>
                <a:spcPct val="115000"/>
              </a:lnSpc>
            </a:pPr>
            <a:endParaRPr lang="ru-RU" sz="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Реализация справочника «Мероприятия»;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Реализация справочника «Статьи представительских расходов»;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Создание документа для регистрации представительских расходов;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Разработка регистра накопления для хранения аналитики расходов;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Построение отчёта по представительским расходам с группировкой по мероприятиям.</a:t>
            </a:r>
            <a:endParaRPr lang="ru-RU" sz="12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633" y="1580083"/>
            <a:ext cx="236074" cy="27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633" y="2648103"/>
            <a:ext cx="236074" cy="27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1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реализации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985652"/>
            <a:ext cx="8520600" cy="3857217"/>
          </a:xfrm>
        </p:spPr>
        <p:txBody>
          <a:bodyPr/>
          <a:lstStyle/>
          <a:p>
            <a:r>
              <a:rPr lang="en-US" dirty="0"/>
              <a:t>BPMN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44" y="1351370"/>
            <a:ext cx="4038969" cy="14977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44" y="2849103"/>
            <a:ext cx="4038969" cy="20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43053"/>
          </a:xfrm>
        </p:spPr>
        <p:txBody>
          <a:bodyPr/>
          <a:lstStyle/>
          <a:p>
            <a:r>
              <a:rPr lang="en-US" dirty="0" smtClean="0"/>
              <a:t>C4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60" y="748146"/>
            <a:ext cx="5621630" cy="38951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28" y="4008759"/>
            <a:ext cx="847619" cy="4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16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381</Words>
  <Application>Microsoft Office PowerPoint</Application>
  <PresentationFormat>Экран (16:9)</PresentationFormat>
  <Paragraphs>55</Paragraphs>
  <Slides>14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Презентация PowerPoint</vt:lpstr>
      <vt:lpstr>Проектант:   </vt:lpstr>
      <vt:lpstr>План защиты</vt:lpstr>
      <vt:lpstr>Презентация PowerPoint</vt:lpstr>
      <vt:lpstr>Цель проекта  </vt:lpstr>
      <vt:lpstr>Описание текущей ситуации и необходимости разработки  </vt:lpstr>
      <vt:lpstr>Краткое описание решения</vt:lpstr>
      <vt:lpstr>Этапы реализации</vt:lpstr>
      <vt:lpstr>C4</vt:lpstr>
      <vt:lpstr>Разработан прототип формы</vt:lpstr>
      <vt:lpstr>Реализована доработка конфигурации</vt:lpstr>
      <vt:lpstr>Встроена подсистема «Оценка производительности» из БСП</vt:lpstr>
      <vt:lpstr>Выводы 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Andre</cp:lastModifiedBy>
  <cp:revision>17</cp:revision>
  <dcterms:modified xsi:type="dcterms:W3CDTF">2025-08-08T12:10:54Z</dcterms:modified>
</cp:coreProperties>
</file>